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91" r:id="rId3"/>
    <p:sldId id="290" r:id="rId4"/>
    <p:sldId id="298" r:id="rId5"/>
    <p:sldId id="299" r:id="rId6"/>
    <p:sldId id="314" r:id="rId7"/>
    <p:sldId id="323" r:id="rId8"/>
    <p:sldId id="306" r:id="rId9"/>
    <p:sldId id="307" r:id="rId10"/>
    <p:sldId id="304" r:id="rId11"/>
    <p:sldId id="324" r:id="rId12"/>
    <p:sldId id="317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0CF3-B1E2-4953-8FDC-DFEBF89A6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FE7FB-0B89-4323-A970-E43D507B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6F358-6040-4534-B002-66E7CA58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DAB7-791C-4E26-998D-521EB545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F4534-0861-49B3-A5FD-B03DB9B3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6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E615-EDA8-4660-9C67-689F24F4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FF04-28A0-40DB-97FA-BCD65C7D4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4D101-FDC9-47AB-AFFC-C3303191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7B4A5-2E0F-469C-A43F-DF0FFAD5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E91C6-14B7-4A3F-8315-6597120F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99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DDE07-DD91-4264-AB9D-E5E290CEA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71BEA-76CE-4D9D-95E3-6F5EE9885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5080D-E33B-4675-AEC4-955E3CA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2389B-FA07-4207-B5CC-57507DEA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E127-A7FD-492D-B4D3-D41B03CB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7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541372"/>
            <a:ext cx="1036320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86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C32E-8111-4FCB-9644-CF947784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B2B6-3B20-4BD5-B2FD-374B09C2B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FFB14-9C77-48E0-8B19-73D92236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59F26-89F7-4F3A-A691-25CA6295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3D74F-5304-4339-9854-286CEC9C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8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C6D1-8187-42B1-912F-1DE18B34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43C20-7EA8-4327-BF85-6C94EEA11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B502F-05F7-46F8-BF42-D2D5787E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9369B-E326-43E3-B813-DC771F84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F4364-2173-4BAB-A272-6A68090E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93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FC6A-E70B-4E57-9018-AA531922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11BDD-ECD8-44CF-A410-492A1BF74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E0572-1641-4CF0-AEC9-C020D396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75190-1BC7-48C2-8E96-6C266775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0C42D-A4B0-4AC8-B654-FB430839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5EBA4-A03E-41D5-888D-445D9AF9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41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7154-7685-4D3A-BCDC-036667BD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5FF20-1AE3-4A28-9C0B-59A556CE1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C4BE-D32E-4D80-99DC-D3EFB421D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A4784-22DB-46C3-B1AF-340E6111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1DEA0-1D93-4AF2-AD55-2D22CB3D0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F70CC-60C0-472C-A80D-FF6E0168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C60B3-C242-495F-8CA4-1E82F01D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3800C-7D1F-4B53-9655-DE0E48D8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7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70B2-B1BB-4BB9-A60A-D03A3244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50C57-E176-48EF-8C07-2791EA321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2C22E-265D-406C-A0A8-E8650B93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AA05E-C3DA-4096-9CB9-A31A94F0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3DACB-9FDE-461A-ADAD-BD7E0983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F719E-F9FE-4711-ACDC-FC71B8C4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140A3-7E1F-47F7-AE9B-7326E74B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1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FFBB-2022-4A74-B0B7-6CA17286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EBDA-8A70-4899-9496-801ADB1BC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8EBAB-FE3B-447C-BDD2-FB389AEF8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1E21F-E55A-41D3-9935-9FB0D456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E865F-C41E-4D60-96D8-E34620CC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3B0E-27B6-4E4D-AB47-B5EAC174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37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003E-12F0-4961-B2BF-896655C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94A26-2048-4D98-8F90-660837CE1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47998-8B48-4E0E-A104-F785CB1C6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50625-DEF9-470A-ABC1-87BDAEBF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77C5D-F4C9-401A-A002-F4FBA004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59698-795D-45B3-8CD8-613D7BF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16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54997-D30D-4C67-886A-C30F6B68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03BBE-4B42-4C0A-AD6F-AB9290A2E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ECE3-FF70-4B48-B327-A44838A0E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C41E-1871-4789-8675-9F5B4E0BA786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2B4F-B095-4DEC-95C4-79DCCD4EB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E9108-E31B-4FB9-A740-AD0B1E84D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8810C-2462-43F6-8089-56111E8293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75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popular-networks/vgg16/" TargetMode="External"/><Relationship Id="rId2" Type="http://schemas.openxmlformats.org/officeDocument/2006/relationships/hyperlink" Target="https://towardsdatascience.com/a-laymans-guide-to-building-your-first-image-classification-model-in-r-using-keras-b285deac657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datadriveninvestor.com/introducing-transfer-learning-as-your-next-engine-to-drive-future-innovations-5e81a15bb567" TargetMode="External"/><Relationship Id="rId4" Type="http://schemas.openxmlformats.org/officeDocument/2006/relationships/hyperlink" Target="https://www.upgrad.com/blog/basic-cnn-architect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42EE6-1A4A-4402-9657-F0D24ED14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" y="641903"/>
            <a:ext cx="11953875" cy="39839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E143F9-2423-46E9-AC34-39E59D5E9B61}"/>
              </a:ext>
            </a:extLst>
          </p:cNvPr>
          <p:cNvSpPr txBox="1">
            <a:spLocks/>
          </p:cNvSpPr>
          <p:nvPr/>
        </p:nvSpPr>
        <p:spPr>
          <a:xfrm>
            <a:off x="1325219" y="-64601"/>
            <a:ext cx="9925878" cy="1050233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Concept of Convolution Neural Network</a:t>
            </a:r>
            <a:endParaRPr lang="en-IN" sz="4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E4308-BC15-4C46-A2F4-C4FA10F8F3DE}"/>
              </a:ext>
            </a:extLst>
          </p:cNvPr>
          <p:cNvSpPr txBox="1"/>
          <p:nvPr/>
        </p:nvSpPr>
        <p:spPr>
          <a:xfrm>
            <a:off x="0" y="4979362"/>
            <a:ext cx="11834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most commonly applied to analyze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eye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the information only in the confined receptive frame and learns the specific patterns and spatial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example-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recognition from childhood  based on shape, size, color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4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9140-D9B7-4DC1-97C6-D5EBC39A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0"/>
            <a:ext cx="10515600" cy="861391"/>
          </a:xfrm>
        </p:spPr>
        <p:txBody>
          <a:bodyPr/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Simple CNN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B6F0A-44B4-43C2-9BCF-2CF9FACDF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5" y="861390"/>
            <a:ext cx="6802585" cy="1895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2136A-48E0-495A-9572-45BA736F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t="-1647" r="19894" b="-1575"/>
          <a:stretch/>
        </p:blipFill>
        <p:spPr>
          <a:xfrm>
            <a:off x="6851374" y="1762539"/>
            <a:ext cx="5311700" cy="4969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CC8C0-0B72-42E0-8818-AE42171F17AC}"/>
              </a:ext>
            </a:extLst>
          </p:cNvPr>
          <p:cNvSpPr txBox="1"/>
          <p:nvPr/>
        </p:nvSpPr>
        <p:spPr>
          <a:xfrm>
            <a:off x="327085" y="3389801"/>
            <a:ext cx="4850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Accuracy- 44.56% to 92.55%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Accuracy- 51.74% to 55.89%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2FAC1-7FBA-4DEA-AAF1-BFE0B2389A22}"/>
              </a:ext>
            </a:extLst>
          </p:cNvPr>
          <p:cNvSpPr txBox="1"/>
          <p:nvPr/>
        </p:nvSpPr>
        <p:spPr>
          <a:xfrm>
            <a:off x="327085" y="3001836"/>
            <a:ext cx="440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time- 10min 21sec (five epochs)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D1EF4-0DBD-43D8-A43F-E8FC4EC19B7B}"/>
              </a:ext>
            </a:extLst>
          </p:cNvPr>
          <p:cNvSpPr txBox="1"/>
          <p:nvPr/>
        </p:nvSpPr>
        <p:spPr>
          <a:xfrm>
            <a:off x="327085" y="4097687"/>
            <a:ext cx="5707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Misclassified largely-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Herbaceous Vegetation as Permanent Crop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Highways as Rivers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5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26ED-3153-4BA1-B5C4-20F23A6A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681037"/>
          </a:xfrm>
        </p:spPr>
        <p:txBody>
          <a:bodyPr>
            <a:noAutofit/>
          </a:bodyPr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63187-4DD7-4916-ACAD-55D61EF02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6" y="893104"/>
            <a:ext cx="6649378" cy="186720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EAD7C1-9164-49BE-9FFD-0D85E80C6362}"/>
              </a:ext>
            </a:extLst>
          </p:cNvPr>
          <p:cNvSpPr txBox="1"/>
          <p:nvPr/>
        </p:nvSpPr>
        <p:spPr>
          <a:xfrm>
            <a:off x="327085" y="3389801"/>
            <a:ext cx="4850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Accuracy- 84.54% to 95.22%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Accuracy- 89.67% to 94.37%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3BCA4-CCD7-48B1-BAB3-53FE44455B9D}"/>
              </a:ext>
            </a:extLst>
          </p:cNvPr>
          <p:cNvSpPr txBox="1"/>
          <p:nvPr/>
        </p:nvSpPr>
        <p:spPr>
          <a:xfrm>
            <a:off x="327085" y="2989691"/>
            <a:ext cx="4375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time- 2hrs 30min (four epochs)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161B0-1BB9-4D5D-9749-B11751F6C438}"/>
              </a:ext>
            </a:extLst>
          </p:cNvPr>
          <p:cNvSpPr txBox="1"/>
          <p:nvPr/>
        </p:nvSpPr>
        <p:spPr>
          <a:xfrm>
            <a:off x="327086" y="4097687"/>
            <a:ext cx="6155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more than 94% validation accuracy the results are clearly visible on test data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Simple CNN here mostly the predicted classes matched the true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more number of epochs the accuracy is expected to flourish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6BB52A-2639-40A1-B44B-A4085E6DA7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19311"/>
          <a:stretch/>
        </p:blipFill>
        <p:spPr>
          <a:xfrm>
            <a:off x="7037004" y="1720291"/>
            <a:ext cx="4945730" cy="49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EFCA5-8834-42B2-8472-09BC9B97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12014" r="7462"/>
          <a:stretch/>
        </p:blipFill>
        <p:spPr>
          <a:xfrm>
            <a:off x="462162" y="1941096"/>
            <a:ext cx="5232276" cy="3446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00176-DDA0-4BC8-9B16-1342DE1D9A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t="10766" r="5650" b="-805"/>
          <a:stretch/>
        </p:blipFill>
        <p:spPr>
          <a:xfrm>
            <a:off x="6834702" y="1957136"/>
            <a:ext cx="5578107" cy="36976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F2616-31F7-4370-8066-EC33A141AFAA}"/>
              </a:ext>
            </a:extLst>
          </p:cNvPr>
          <p:cNvCxnSpPr>
            <a:cxnSpLocks/>
          </p:cNvCxnSpPr>
          <p:nvPr/>
        </p:nvCxnSpPr>
        <p:spPr>
          <a:xfrm>
            <a:off x="1380387" y="5387453"/>
            <a:ext cx="27424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D94766-A41D-4511-890B-C5552107A0F3}"/>
              </a:ext>
            </a:extLst>
          </p:cNvPr>
          <p:cNvCxnSpPr/>
          <p:nvPr/>
        </p:nvCxnSpPr>
        <p:spPr>
          <a:xfrm flipV="1">
            <a:off x="462162" y="2422360"/>
            <a:ext cx="0" cy="2358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26E7DB-8C08-43D8-8A32-6FD04F847305}"/>
              </a:ext>
            </a:extLst>
          </p:cNvPr>
          <p:cNvCxnSpPr>
            <a:cxnSpLocks/>
          </p:cNvCxnSpPr>
          <p:nvPr/>
        </p:nvCxnSpPr>
        <p:spPr>
          <a:xfrm>
            <a:off x="8430892" y="5515782"/>
            <a:ext cx="27424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AFDBA6-CA2C-46AD-ACE0-7E2F5935F456}"/>
              </a:ext>
            </a:extLst>
          </p:cNvPr>
          <p:cNvCxnSpPr/>
          <p:nvPr/>
        </p:nvCxnSpPr>
        <p:spPr>
          <a:xfrm flipV="1">
            <a:off x="6834702" y="2422359"/>
            <a:ext cx="0" cy="2358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A483-08A8-43D3-A1B5-7AA51EDCBEF4}"/>
              </a:ext>
            </a:extLst>
          </p:cNvPr>
          <p:cNvSpPr txBox="1"/>
          <p:nvPr/>
        </p:nvSpPr>
        <p:spPr>
          <a:xfrm>
            <a:off x="1430152" y="5515782"/>
            <a:ext cx="2642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6D656-26A9-4E50-AE90-E56806036F43}"/>
              </a:ext>
            </a:extLst>
          </p:cNvPr>
          <p:cNvSpPr txBox="1"/>
          <p:nvPr/>
        </p:nvSpPr>
        <p:spPr>
          <a:xfrm rot="16200000">
            <a:off x="-438406" y="3470481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9125B-8589-4205-8003-10DFB3CD685E}"/>
              </a:ext>
            </a:extLst>
          </p:cNvPr>
          <p:cNvSpPr txBox="1"/>
          <p:nvPr/>
        </p:nvSpPr>
        <p:spPr>
          <a:xfrm rot="16200000">
            <a:off x="6211774" y="337062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F53DC7-C394-455E-BE72-B506E20E7CEA}"/>
              </a:ext>
            </a:extLst>
          </p:cNvPr>
          <p:cNvSpPr txBox="1"/>
          <p:nvPr/>
        </p:nvSpPr>
        <p:spPr>
          <a:xfrm>
            <a:off x="8530424" y="5584398"/>
            <a:ext cx="2642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Epochs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A9AE96-13E3-4949-BDDB-8A17A08FB2CA}"/>
              </a:ext>
            </a:extLst>
          </p:cNvPr>
          <p:cNvSpPr txBox="1"/>
          <p:nvPr/>
        </p:nvSpPr>
        <p:spPr>
          <a:xfrm>
            <a:off x="1380387" y="713885"/>
            <a:ext cx="463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Accuracy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BA255E-7C7B-4120-AD86-0D982F363D39}"/>
              </a:ext>
            </a:extLst>
          </p:cNvPr>
          <p:cNvSpPr txBox="1"/>
          <p:nvPr/>
        </p:nvSpPr>
        <p:spPr>
          <a:xfrm>
            <a:off x="7291880" y="695182"/>
            <a:ext cx="4002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4E3A8B-AAA5-442D-B303-D2D71555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681037"/>
          </a:xfrm>
        </p:spPr>
        <p:txBody>
          <a:bodyPr>
            <a:noAutofit/>
          </a:bodyPr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8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EFEB-48C4-4FFA-949C-72CABB21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0"/>
            <a:ext cx="10515600" cy="814746"/>
          </a:xfrm>
        </p:spPr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Source-</a:t>
            </a:r>
            <a:endParaRPr lang="en-IN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A0AFC-77DE-4098-804D-9156FFB7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840517"/>
            <a:ext cx="10515600" cy="517696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https://towardsdatascience.com/a-laymans-guide-to-building-your-first-image-classification-model-in-r-using-keras-b285deac6572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last assessed on 23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Nov, 2021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https://neurohive.io/en/popular-networks/vgg16/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last assessed on 23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Nov, 2021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https://www.upgrad.com/blog/basic-cnn-architecture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last assessed on 30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Nov, 2021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https://medium.datadriveninvestor.com/introducing-transfer-learning-as-your-next-engine-to-drive-future-innovations-5e81a15bb567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last assessed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 30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Nov, 2021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9786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8466B-5DF9-4315-A20B-93B72D62D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1" b="3940"/>
          <a:stretch/>
        </p:blipFill>
        <p:spPr>
          <a:xfrm>
            <a:off x="1336377" y="707565"/>
            <a:ext cx="3476256" cy="2807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3A913-665E-4FE1-A375-2CD9BF2B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3" r="14117"/>
          <a:stretch/>
        </p:blipFill>
        <p:spPr>
          <a:xfrm>
            <a:off x="7338564" y="621036"/>
            <a:ext cx="3476256" cy="28079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4F89FE-58B8-486A-99A6-8414656B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0428B-2777-448E-8900-F15A5B07B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5" y="3743297"/>
            <a:ext cx="4891740" cy="3114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79429-3F42-427E-A246-99EA668DAB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6795575" y="3743298"/>
            <a:ext cx="4562235" cy="29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8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F3214E-AFF6-4B54-9258-AA7E9337C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369"/>
            <a:ext cx="4240695" cy="609398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36BB3-92EE-404F-81C4-F4284EC2F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" y="933581"/>
            <a:ext cx="3477498" cy="30784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2CACE4-24DD-4401-80EA-8F9F690F6915}"/>
              </a:ext>
            </a:extLst>
          </p:cNvPr>
          <p:cNvSpPr txBox="1">
            <a:spLocks/>
          </p:cNvSpPr>
          <p:nvPr/>
        </p:nvSpPr>
        <p:spPr>
          <a:xfrm>
            <a:off x="4399721" y="33369"/>
            <a:ext cx="3392557" cy="6093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Flatten Layer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AA7706-410D-435C-AE69-3D8653C57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13" y="933580"/>
            <a:ext cx="3646429" cy="3078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CC5CC-2FB3-4A6E-A27D-C42D8568BB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4" t="-2742" r="-1314" b="-420"/>
          <a:stretch/>
        </p:blipFill>
        <p:spPr>
          <a:xfrm>
            <a:off x="8097093" y="642767"/>
            <a:ext cx="4094907" cy="5757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14B83C-6FD6-470C-816C-07BEB6CE1064}"/>
              </a:ext>
            </a:extLst>
          </p:cNvPr>
          <p:cNvSpPr txBox="1">
            <a:spLocks/>
          </p:cNvSpPr>
          <p:nvPr/>
        </p:nvSpPr>
        <p:spPr>
          <a:xfrm>
            <a:off x="8648104" y="33369"/>
            <a:ext cx="3392557" cy="6093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Dense Layer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18619FA-AE9A-43E5-9C75-BC3AC0B3D89C}"/>
              </a:ext>
            </a:extLst>
          </p:cNvPr>
          <p:cNvSpPr/>
          <p:nvPr/>
        </p:nvSpPr>
        <p:spPr>
          <a:xfrm rot="10800000">
            <a:off x="1846235" y="4684395"/>
            <a:ext cx="5106970" cy="60939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61E0D-ABB0-475E-8CF1-9CF97576B773}"/>
              </a:ext>
            </a:extLst>
          </p:cNvPr>
          <p:cNvSpPr txBox="1"/>
          <p:nvPr/>
        </p:nvSpPr>
        <p:spPr>
          <a:xfrm>
            <a:off x="2938453" y="5293794"/>
            <a:ext cx="2922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91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0DDB-AE5E-4640-BF6B-5072701D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0"/>
            <a:ext cx="10515600" cy="761310"/>
          </a:xfrm>
        </p:spPr>
        <p:txBody>
          <a:bodyPr/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Simple CNN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812A-39FC-4C62-80A2-CA35CD0C3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761310"/>
            <a:ext cx="11115261" cy="52642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configuration-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input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+ pooling 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flatten layer to activate the neurons in the middle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dense layer, 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output layer</a:t>
            </a:r>
          </a:p>
          <a:p>
            <a:pPr marL="457200" lvl="1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D0C3A-8401-4A6E-BCA2-F40E77E6C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93" y="3217086"/>
            <a:ext cx="7226710" cy="356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16FA-DAF9-49F5-8A4E-699936A08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5" y="0"/>
            <a:ext cx="10515600" cy="840823"/>
          </a:xfrm>
        </p:spPr>
        <p:txBody>
          <a:bodyPr/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23E70-3165-4013-9A3E-D7E1E599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5" y="840823"/>
            <a:ext cx="11075504" cy="52642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is a method that focuses on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storing knowledge 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gained while solving one problem and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to a different but related problem.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7A60F-D3A9-42F3-9BE3-986DDC877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65" y="1929227"/>
            <a:ext cx="6856343" cy="475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92EB-930D-40A5-8710-0B77EB3D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8" y="133748"/>
            <a:ext cx="10515600" cy="681037"/>
          </a:xfrm>
        </p:spPr>
        <p:txBody>
          <a:bodyPr>
            <a:noAutofit/>
          </a:bodyPr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4F08DE-1671-494D-BEDF-AF887277B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559"/>
            <a:ext cx="7057077" cy="4702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0D892-FA32-477B-9F27-222E4D33909D}"/>
              </a:ext>
            </a:extLst>
          </p:cNvPr>
          <p:cNvSpPr txBox="1"/>
          <p:nvPr/>
        </p:nvSpPr>
        <p:spPr>
          <a:xfrm>
            <a:off x="6703026" y="238292"/>
            <a:ext cx="5276586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191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achieves 92.7% top-5 test accuracy in 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2300" b="1" i="0" dirty="0">
                <a:solidFill>
                  <a:srgbClr val="191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which is a dataset of over 14 million images belonging to 1000 classes</a:t>
            </a:r>
          </a:p>
          <a:p>
            <a:endParaRPr lang="en-US" sz="23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of the neural network models depend on hyperparameter that makes VGG16 an 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model </a:t>
            </a: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having a large number of hyper-parameter they 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focused</a:t>
            </a: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having a 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 structure</a:t>
            </a: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3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16 in VGG16 refers to it has 16 layers that have weights. This network is a pretty large network and it has about 138 million (</a:t>
            </a:r>
            <a:r>
              <a:rPr lang="en-US" sz="23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US" sz="2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parameters</a:t>
            </a:r>
            <a:endParaRPr lang="en-I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8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BEE5-974D-40F7-9310-77752EABF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6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6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1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C22-9E9D-453B-80B4-129879CE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0" y="1"/>
            <a:ext cx="10515600" cy="914400"/>
          </a:xfrm>
        </p:spPr>
        <p:txBody>
          <a:bodyPr/>
          <a:lstStyle/>
          <a:p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IN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7F861-0B4E-4FFB-BC83-17011551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70" y="849642"/>
            <a:ext cx="11406808" cy="563217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is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approach of analyzing dataset to 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their main characteristics.</a:t>
            </a:r>
          </a:p>
          <a:p>
            <a:pPr marL="0" indent="0">
              <a:buNone/>
            </a:pPr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by Category-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D9C5D-CCCC-492B-8280-504CB5ABE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r="11283"/>
          <a:stretch/>
        </p:blipFill>
        <p:spPr>
          <a:xfrm>
            <a:off x="347870" y="2763095"/>
            <a:ext cx="5569195" cy="3789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854FEB-D255-4BAB-8034-790DAA28E1D2}"/>
              </a:ext>
            </a:extLst>
          </p:cNvPr>
          <p:cNvSpPr txBox="1"/>
          <p:nvPr/>
        </p:nvSpPr>
        <p:spPr>
          <a:xfrm>
            <a:off x="6185483" y="3032192"/>
            <a:ext cx="6006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Pasture- 2000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Industrial, Highway, Permanent Crop, River- 2500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Crop, Sea/Lake, Forest, Herbaceous Vegetation, Residential- 3000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A495130-94FB-4203-BFB7-984B22496B63}"/>
              </a:ext>
            </a:extLst>
          </p:cNvPr>
          <p:cNvSpPr/>
          <p:nvPr/>
        </p:nvSpPr>
        <p:spPr>
          <a:xfrm rot="5400000">
            <a:off x="9132784" y="3249837"/>
            <a:ext cx="559904" cy="43069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CDBE-A5E8-454B-9F8F-0D518DFE3F1D}"/>
              </a:ext>
            </a:extLst>
          </p:cNvPr>
          <p:cNvSpPr txBox="1"/>
          <p:nvPr/>
        </p:nvSpPr>
        <p:spPr>
          <a:xfrm>
            <a:off x="7648920" y="5958594"/>
            <a:ext cx="3527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Images = 27,000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1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56BF-B60A-441B-9719-36BC3707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565"/>
            <a:ext cx="10515600" cy="577939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 by Color band- 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1D68-7380-4218-B583-E12FA82A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5" y="945105"/>
            <a:ext cx="6019411" cy="21053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AFFDB3-394E-43F0-BFB9-7F90FE0C257F}"/>
              </a:ext>
            </a:extLst>
          </p:cNvPr>
          <p:cNvCxnSpPr>
            <a:stCxn id="5" idx="3"/>
          </p:cNvCxnSpPr>
          <p:nvPr/>
        </p:nvCxnSpPr>
        <p:spPr>
          <a:xfrm flipV="1">
            <a:off x="6255026" y="1987826"/>
            <a:ext cx="1855304" cy="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698EF3-90C0-4B82-9D91-000F220A8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47" y="945105"/>
            <a:ext cx="2943636" cy="2476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C7FF4-843B-44E4-8B97-0E2B60681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r="8988" b="5696"/>
          <a:stretch/>
        </p:blipFill>
        <p:spPr>
          <a:xfrm>
            <a:off x="988118" y="3411240"/>
            <a:ext cx="5107882" cy="3313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BD352-0296-4FE5-AF39-7034ED5BC3DB}"/>
              </a:ext>
            </a:extLst>
          </p:cNvPr>
          <p:cNvSpPr txBox="1"/>
          <p:nvPr/>
        </p:nvSpPr>
        <p:spPr>
          <a:xfrm>
            <a:off x="7012493" y="3669892"/>
            <a:ext cx="4770783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band images- does not give much idea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into one image gives us a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477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Convolution layer</vt:lpstr>
      <vt:lpstr>Pooling Layer</vt:lpstr>
      <vt:lpstr>Simple CNN</vt:lpstr>
      <vt:lpstr>Transfer Learning</vt:lpstr>
      <vt:lpstr>VGG16</vt:lpstr>
      <vt:lpstr>Results</vt:lpstr>
      <vt:lpstr>Exploratory Data Analysis (EDA)</vt:lpstr>
      <vt:lpstr>PowerPoint Presentation</vt:lpstr>
      <vt:lpstr>Simple CNN</vt:lpstr>
      <vt:lpstr>VGG16</vt:lpstr>
      <vt:lpstr>VGG16</vt:lpstr>
      <vt:lpstr>Source-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Parthiva Shome</dc:creator>
  <cp:lastModifiedBy>Parthiva Shome</cp:lastModifiedBy>
  <cp:revision>26</cp:revision>
  <dcterms:created xsi:type="dcterms:W3CDTF">2021-11-27T12:05:32Z</dcterms:created>
  <dcterms:modified xsi:type="dcterms:W3CDTF">2022-06-18T06:09:12Z</dcterms:modified>
</cp:coreProperties>
</file>